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68" r:id="rId1"/>
  </p:sldMasterIdLst>
  <p:notesMasterIdLst>
    <p:notesMasterId r:id="rId33"/>
  </p:notesMasterIdLst>
  <p:handoutMasterIdLst>
    <p:handoutMasterId r:id="rId34"/>
  </p:handoutMasterIdLst>
  <p:sldIdLst>
    <p:sldId id="256" r:id="rId2"/>
    <p:sldId id="313" r:id="rId3"/>
    <p:sldId id="316" r:id="rId4"/>
    <p:sldId id="259" r:id="rId5"/>
    <p:sldId id="320" r:id="rId6"/>
    <p:sldId id="317" r:id="rId7"/>
    <p:sldId id="261" r:id="rId8"/>
    <p:sldId id="279" r:id="rId9"/>
    <p:sldId id="294" r:id="rId10"/>
    <p:sldId id="291" r:id="rId11"/>
    <p:sldId id="281" r:id="rId12"/>
    <p:sldId id="298" r:id="rId13"/>
    <p:sldId id="305" r:id="rId14"/>
    <p:sldId id="321" r:id="rId15"/>
    <p:sldId id="290" r:id="rId16"/>
    <p:sldId id="284" r:id="rId17"/>
    <p:sldId id="308" r:id="rId18"/>
    <p:sldId id="285" r:id="rId19"/>
    <p:sldId id="307" r:id="rId20"/>
    <p:sldId id="296" r:id="rId21"/>
    <p:sldId id="306" r:id="rId22"/>
    <p:sldId id="288" r:id="rId23"/>
    <p:sldId id="289" r:id="rId24"/>
    <p:sldId id="299" r:id="rId25"/>
    <p:sldId id="300" r:id="rId26"/>
    <p:sldId id="301" r:id="rId27"/>
    <p:sldId id="302" r:id="rId28"/>
    <p:sldId id="310" r:id="rId29"/>
    <p:sldId id="312" r:id="rId30"/>
    <p:sldId id="319" r:id="rId31"/>
    <p:sldId id="303" r:id="rId32"/>
  </p:sldIdLst>
  <p:sldSz cx="9144000" cy="6858000" type="screen4x3"/>
  <p:notesSz cx="6781800" cy="9918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8780" cy="49593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41451" y="0"/>
            <a:ext cx="2938780" cy="495935"/>
          </a:xfrm>
          <a:prstGeom prst="rect">
            <a:avLst/>
          </a:prstGeom>
        </p:spPr>
        <p:txBody>
          <a:bodyPr vert="horz" lIns="91440" tIns="45720" rIns="91440" bIns="45720" rtlCol="0"/>
          <a:lstStyle>
            <a:lvl1pPr algn="r">
              <a:defRPr sz="1200"/>
            </a:lvl1pPr>
          </a:lstStyle>
          <a:p>
            <a:fld id="{D08826D4-6EF9-4AF9-9A50-24D861AE5EB4}" type="datetimeFigureOut">
              <a:rPr lang="en-US" smtClean="0"/>
              <a:pPr/>
              <a:t>4/15/2012</a:t>
            </a:fld>
            <a:endParaRPr lang="en-US" dirty="0"/>
          </a:p>
        </p:txBody>
      </p:sp>
      <p:sp>
        <p:nvSpPr>
          <p:cNvPr id="4" name="Footer Placeholder 3"/>
          <p:cNvSpPr>
            <a:spLocks noGrp="1"/>
          </p:cNvSpPr>
          <p:nvPr>
            <p:ph type="ftr" sz="quarter" idx="2"/>
          </p:nvPr>
        </p:nvSpPr>
        <p:spPr>
          <a:xfrm>
            <a:off x="0" y="9421044"/>
            <a:ext cx="2938780" cy="49593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41451" y="9421044"/>
            <a:ext cx="2938780" cy="495935"/>
          </a:xfrm>
          <a:prstGeom prst="rect">
            <a:avLst/>
          </a:prstGeom>
        </p:spPr>
        <p:txBody>
          <a:bodyPr vert="horz" lIns="91440" tIns="45720" rIns="91440" bIns="45720" rtlCol="0" anchor="b"/>
          <a:lstStyle>
            <a:lvl1pPr algn="r">
              <a:defRPr sz="1200"/>
            </a:lvl1pPr>
          </a:lstStyle>
          <a:p>
            <a:fld id="{70E2933C-E16D-44F1-87D0-F8FCEBCA6CAD}" type="slidenum">
              <a:rPr lang="en-US" smtClean="0"/>
              <a:pPr/>
              <a:t>‹#›</a:t>
            </a:fld>
            <a:endParaRPr lang="en-US" dirty="0"/>
          </a:p>
        </p:txBody>
      </p:sp>
    </p:spTree>
    <p:extLst>
      <p:ext uri="{BB962C8B-B14F-4D97-AF65-F5344CB8AC3E}">
        <p14:creationId xmlns:p14="http://schemas.microsoft.com/office/powerpoint/2010/main" val="26597424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846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1750" y="0"/>
            <a:ext cx="2938463" cy="495300"/>
          </a:xfrm>
          <a:prstGeom prst="rect">
            <a:avLst/>
          </a:prstGeom>
        </p:spPr>
        <p:txBody>
          <a:bodyPr vert="horz" lIns="91440" tIns="45720" rIns="91440" bIns="45720" rtlCol="0"/>
          <a:lstStyle>
            <a:lvl1pPr algn="r">
              <a:defRPr sz="1200"/>
            </a:lvl1pPr>
          </a:lstStyle>
          <a:p>
            <a:fld id="{7F17FFD6-D0AF-4940-9477-B253E0DF352C}" type="datetimeFigureOut">
              <a:rPr lang="en-US" smtClean="0"/>
              <a:t>4/15/2012</a:t>
            </a:fld>
            <a:endParaRPr lang="en-US"/>
          </a:p>
        </p:txBody>
      </p:sp>
      <p:sp>
        <p:nvSpPr>
          <p:cNvPr id="4" name="Slide Image Placeholder 3"/>
          <p:cNvSpPr>
            <a:spLocks noGrp="1" noRot="1" noChangeAspect="1"/>
          </p:cNvSpPr>
          <p:nvPr>
            <p:ph type="sldImg" idx="2"/>
          </p:nvPr>
        </p:nvSpPr>
        <p:spPr>
          <a:xfrm>
            <a:off x="911225" y="744538"/>
            <a:ext cx="4959350" cy="37195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7863" y="4711700"/>
            <a:ext cx="5426075" cy="44624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1813"/>
            <a:ext cx="2938463"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1750" y="9421813"/>
            <a:ext cx="2938463" cy="495300"/>
          </a:xfrm>
          <a:prstGeom prst="rect">
            <a:avLst/>
          </a:prstGeom>
        </p:spPr>
        <p:txBody>
          <a:bodyPr vert="horz" lIns="91440" tIns="45720" rIns="91440" bIns="45720" rtlCol="0" anchor="b"/>
          <a:lstStyle>
            <a:lvl1pPr algn="r">
              <a:defRPr sz="1200"/>
            </a:lvl1pPr>
          </a:lstStyle>
          <a:p>
            <a:fld id="{B41062C7-E59B-46B9-9D8D-D2983D03B58A}" type="slidenum">
              <a:rPr lang="en-US" smtClean="0"/>
              <a:t>‹#›</a:t>
            </a:fld>
            <a:endParaRPr lang="en-US"/>
          </a:p>
        </p:txBody>
      </p:sp>
    </p:spTree>
    <p:extLst>
      <p:ext uri="{BB962C8B-B14F-4D97-AF65-F5344CB8AC3E}">
        <p14:creationId xmlns:p14="http://schemas.microsoft.com/office/powerpoint/2010/main" val="2395634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41062C7-E59B-46B9-9D8D-D2983D03B58A}" type="slidenum">
              <a:rPr lang="en-US" smtClean="0"/>
              <a:t>28</a:t>
            </a:fld>
            <a:endParaRPr lang="en-US"/>
          </a:p>
        </p:txBody>
      </p:sp>
    </p:spTree>
    <p:extLst>
      <p:ext uri="{BB962C8B-B14F-4D97-AF65-F5344CB8AC3E}">
        <p14:creationId xmlns:p14="http://schemas.microsoft.com/office/powerpoint/2010/main" val="1773659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2E9DBA6-BD11-448D-B95D-1CD1E4711CD9}" type="datetime1">
              <a:rPr lang="en-US" smtClean="0"/>
              <a:t>4/15/2012</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A9AA158-A0DA-4041-85A0-CDEA64BB9ABE}" type="slidenum">
              <a:rPr lang="en-US" smtClean="0"/>
              <a:pPr/>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66C600-6E9D-436B-A2B2-B755BFFE75D7}" type="datetime1">
              <a:rPr lang="en-US" smtClean="0"/>
              <a:t>4/15/2012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9AA158-A0DA-4041-85A0-CDEA64BB9ABE}"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BA9AA158-A0DA-4041-85A0-CDEA64BB9ABE}" type="slidenum">
              <a:rPr lang="en-US" smtClean="0"/>
              <a:pPr/>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8AA389-66EE-481A-80DB-9F8D0B869DC0}" type="datetime1">
              <a:rPr lang="en-US" smtClean="0"/>
              <a:t>4/15/2012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8B03222-8030-46DF-B72E-511183387D16}" type="datetime1">
              <a:rPr lang="en-US" smtClean="0"/>
              <a:t>4/15/2012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BA9AA158-A0DA-4041-85A0-CDEA64BB9ABE}" type="slidenum">
              <a:rPr lang="en-US" smtClean="0"/>
              <a:pPr/>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FF9DAA5A-5F2A-4F95-85DB-062D688118C5}" type="datetime1">
              <a:rPr lang="en-US" smtClean="0"/>
              <a:t>4/15/2012</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A9AA158-A0DA-4041-85A0-CDEA64BB9ABE}" type="slidenum">
              <a:rPr lang="en-US" smtClean="0"/>
              <a:pPr/>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E58CC3EB-662F-4688-B132-CB09CEEE730B}" type="datetime1">
              <a:rPr lang="en-US" smtClean="0"/>
              <a:t>4/15/2012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9AA158-A0DA-4041-85A0-CDEA64BB9ABE}" type="slidenum">
              <a:rPr lang="en-US" smtClean="0"/>
              <a:pPr/>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4F6CB302-10E3-4C5D-9349-7579DEDFE169}" type="datetime1">
              <a:rPr lang="en-US" smtClean="0"/>
              <a:t>4/15/2012</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A9AA158-A0DA-4041-85A0-CDEA64BB9ABE}" type="slidenum">
              <a:rPr lang="en-US" smtClean="0"/>
              <a:pPr/>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ED2B66B-9375-476C-8DAF-884F63227BB8}" type="datetime1">
              <a:rPr lang="en-US" smtClean="0"/>
              <a:t>4/15/2012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BA9AA158-A0DA-4041-85A0-CDEA64BB9ABE}" type="slidenum">
              <a:rPr lang="en-US" smtClean="0"/>
              <a:pPr/>
              <a:t>‹#›</a:t>
            </a:fld>
            <a:endParaRPr lang="en-US" dirty="0"/>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DA80ED59-9BC5-4A39-87BF-F8E5F83845F6}" type="datetime1">
              <a:rPr lang="en-US" smtClean="0"/>
              <a:t>4/15/2012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A9AA158-A0DA-4041-85A0-CDEA64BB9ABE}" type="slidenum">
              <a:rPr lang="en-US" smtClean="0"/>
              <a:pPr/>
              <a:t>‹#›</a:t>
            </a:fld>
            <a:endParaRPr lang="en-US" dirty="0"/>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A9AA158-A0DA-4041-85A0-CDEA64BB9ABE}" type="slidenum">
              <a:rPr lang="en-US" smtClean="0"/>
              <a:pPr/>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4F7BE47C-4ED8-438C-80EB-DBEB326159A3}" type="datetime1">
              <a:rPr lang="en-US" smtClean="0"/>
              <a:t>4/15/2012</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BA9AA158-A0DA-4041-85A0-CDEA64BB9ABE}" type="slidenum">
              <a:rPr lang="en-US" smtClean="0"/>
              <a:pPr/>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8E630494-2F4F-4983-8033-8C13400C1610}" type="datetime1">
              <a:rPr lang="en-US" smtClean="0"/>
              <a:t>4/15/2012</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E2E0ED1A-F56F-4482-9B9F-C6F34959BA38}" type="datetime1">
              <a:rPr lang="en-US" smtClean="0"/>
              <a:t>4/15/2012</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A9AA158-A0DA-4041-85A0-CDEA64BB9ABE}" type="slidenum">
              <a:rPr lang="en-US" smtClean="0"/>
              <a:pPr/>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p:fade/>
  </p:transition>
  <p:timing>
    <p:tnLst>
      <p:par>
        <p:cTn id="1" dur="indefinite" restart="never" nodeType="tmRoot"/>
      </p:par>
    </p:tnLst>
  </p:timing>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371600" y="4267200"/>
            <a:ext cx="1905000" cy="1600200"/>
          </a:xfrm>
          <a:solidFill>
            <a:srgbClr val="FFFF00"/>
          </a:solidFill>
          <a:ln>
            <a:solidFill>
              <a:schemeClr val="tx1"/>
            </a:solidFill>
          </a:ln>
        </p:spPr>
        <p:txBody>
          <a:bodyPr>
            <a:normAutofit fontScale="70000" lnSpcReduction="20000"/>
          </a:bodyPr>
          <a:lstStyle/>
          <a:p>
            <a:pPr algn="ctr"/>
            <a:r>
              <a:rPr lang="en-US" sz="3200" b="1" dirty="0" smtClean="0">
                <a:solidFill>
                  <a:schemeClr val="tx1"/>
                </a:solidFill>
              </a:rPr>
              <a:t>Making Connections that work</a:t>
            </a:r>
            <a:endParaRPr lang="en-US" sz="3200" b="1" dirty="0" smtClean="0">
              <a:solidFill>
                <a:schemeClr val="tx1"/>
              </a:solidFill>
            </a:endParaRPr>
          </a:p>
        </p:txBody>
      </p:sp>
      <p:sp>
        <p:nvSpPr>
          <p:cNvPr id="2" name="Title 1"/>
          <p:cNvSpPr>
            <a:spLocks noGrp="1"/>
          </p:cNvSpPr>
          <p:nvPr>
            <p:ph type="ctrTitle"/>
          </p:nvPr>
        </p:nvSpPr>
        <p:spPr>
          <a:xfrm>
            <a:off x="685800" y="457201"/>
            <a:ext cx="7772400" cy="1523999"/>
          </a:xfrm>
          <a:solidFill>
            <a:srgbClr val="FFFF00"/>
          </a:solidFill>
          <a:ln>
            <a:solidFill>
              <a:schemeClr val="tx1"/>
            </a:solidFill>
          </a:ln>
        </p:spPr>
        <p:txBody>
          <a:bodyPr>
            <a:normAutofit/>
          </a:bodyPr>
          <a:lstStyle/>
          <a:p>
            <a:r>
              <a:rPr lang="en-US" b="1" dirty="0" smtClean="0">
                <a:solidFill>
                  <a:schemeClr val="tx1"/>
                </a:solidFill>
              </a:rPr>
              <a:t>Teacher Education and Video Conferencing</a:t>
            </a:r>
            <a:endParaRPr lang="en-US" b="1" dirty="0">
              <a:solidFill>
                <a:schemeClr val="tx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947062148"/>
              </p:ext>
            </p:extLst>
          </p:nvPr>
        </p:nvGraphicFramePr>
        <p:xfrm>
          <a:off x="304800" y="2743200"/>
          <a:ext cx="8077199" cy="1188720"/>
        </p:xfrm>
        <a:graphic>
          <a:graphicData uri="http://schemas.openxmlformats.org/drawingml/2006/table">
            <a:tbl>
              <a:tblPr firstRow="1" bandRow="1">
                <a:tableStyleId>{5C22544A-7EE6-4342-B048-85BDC9FD1C3A}</a:tableStyleId>
              </a:tblPr>
              <a:tblGrid>
                <a:gridCol w="2617611"/>
                <a:gridCol w="3066344"/>
                <a:gridCol w="2393244"/>
              </a:tblGrid>
              <a:tr h="1158240">
                <a:tc>
                  <a:txBody>
                    <a:bodyPr/>
                    <a:lstStyle/>
                    <a:p>
                      <a:pPr algn="ctr"/>
                      <a:r>
                        <a:rPr lang="en-US" dirty="0" smtClean="0">
                          <a:solidFill>
                            <a:schemeClr val="bg1"/>
                          </a:solidFill>
                        </a:rPr>
                        <a:t>Josephine Butler </a:t>
                      </a:r>
                    </a:p>
                    <a:p>
                      <a:pPr algn="ctr"/>
                      <a:r>
                        <a:rPr lang="en-US" dirty="0" smtClean="0">
                          <a:solidFill>
                            <a:schemeClr val="bg1"/>
                          </a:solidFill>
                        </a:rPr>
                        <a:t>Research</a:t>
                      </a:r>
                      <a:r>
                        <a:rPr lang="en-US" baseline="0" dirty="0" smtClean="0">
                          <a:solidFill>
                            <a:schemeClr val="bg1"/>
                          </a:solidFill>
                        </a:rPr>
                        <a:t> Coordinator </a:t>
                      </a:r>
                      <a:endParaRPr lang="en-US" dirty="0">
                        <a:solidFill>
                          <a:schemeClr val="bg1"/>
                        </a:solidFill>
                      </a:endParaRPr>
                    </a:p>
                  </a:txBody>
                  <a:tcPr>
                    <a:solidFill>
                      <a:schemeClr val="tx1"/>
                    </a:solidFill>
                  </a:tcPr>
                </a:tc>
                <a:tc>
                  <a:txBody>
                    <a:bodyPr/>
                    <a:lstStyle/>
                    <a:p>
                      <a:pPr algn="ctr"/>
                      <a:r>
                        <a:rPr lang="en-US" dirty="0" smtClean="0">
                          <a:solidFill>
                            <a:srgbClr val="FFFF00"/>
                          </a:solidFill>
                        </a:rPr>
                        <a:t>Higher</a:t>
                      </a:r>
                      <a:r>
                        <a:rPr lang="en-US" baseline="0" dirty="0" smtClean="0">
                          <a:solidFill>
                            <a:srgbClr val="FFFF00"/>
                          </a:solidFill>
                        </a:rPr>
                        <a:t> Colleges of Technology</a:t>
                      </a:r>
                    </a:p>
                    <a:p>
                      <a:pPr algn="ctr"/>
                      <a:r>
                        <a:rPr lang="en-US" baseline="0" dirty="0" smtClean="0">
                          <a:solidFill>
                            <a:srgbClr val="FFFF00"/>
                          </a:solidFill>
                        </a:rPr>
                        <a:t>Master of Education Program</a:t>
                      </a:r>
                    </a:p>
                  </a:txBody>
                  <a:tcPr>
                    <a:solidFill>
                      <a:schemeClr val="tx1"/>
                    </a:solidFill>
                  </a:tcPr>
                </a:tc>
                <a:tc>
                  <a:txBody>
                    <a:bodyPr/>
                    <a:lstStyle/>
                    <a:p>
                      <a:pPr algn="ctr"/>
                      <a:r>
                        <a:rPr lang="en-US" dirty="0" smtClean="0">
                          <a:solidFill>
                            <a:schemeClr val="bg1"/>
                          </a:solidFill>
                        </a:rPr>
                        <a:t>Dr. Patrick Dougherty </a:t>
                      </a:r>
                    </a:p>
                    <a:p>
                      <a:pPr algn="ctr"/>
                      <a:r>
                        <a:rPr lang="en-US" dirty="0" smtClean="0">
                          <a:solidFill>
                            <a:schemeClr val="bg1"/>
                          </a:solidFill>
                        </a:rPr>
                        <a:t>Acting</a:t>
                      </a:r>
                      <a:r>
                        <a:rPr lang="en-US" baseline="0" dirty="0" smtClean="0">
                          <a:solidFill>
                            <a:schemeClr val="bg1"/>
                          </a:solidFill>
                        </a:rPr>
                        <a:t> Chair </a:t>
                      </a:r>
                      <a:endParaRPr lang="en-US" dirty="0">
                        <a:solidFill>
                          <a:schemeClr val="bg1"/>
                        </a:solidFill>
                      </a:endParaRPr>
                    </a:p>
                  </a:txBody>
                  <a:tcPr>
                    <a:solidFill>
                      <a:schemeClr val="tx1"/>
                    </a:solidFill>
                  </a:tcPr>
                </a:tc>
              </a:tr>
            </a:tbl>
          </a:graphicData>
        </a:graphic>
      </p:graphicFrame>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8200" y="4256314"/>
            <a:ext cx="2198914" cy="16491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a:ln>
            <a:solidFill>
              <a:schemeClr val="tx1"/>
            </a:solidFill>
          </a:ln>
        </p:spPr>
        <p:txBody>
          <a:bodyPr/>
          <a:lstStyle/>
          <a:p>
            <a:r>
              <a:rPr lang="en-US" b="1" dirty="0" smtClean="0">
                <a:solidFill>
                  <a:schemeClr val="tx1"/>
                </a:solidFill>
              </a:rPr>
              <a:t>Data Collection</a:t>
            </a:r>
            <a:endParaRPr lang="en-US" b="1" dirty="0">
              <a:solidFill>
                <a:schemeClr val="tx1"/>
              </a:solidFill>
            </a:endParaRPr>
          </a:p>
        </p:txBody>
      </p:sp>
      <p:sp>
        <p:nvSpPr>
          <p:cNvPr id="3" name="Content Placeholder 2"/>
          <p:cNvSpPr>
            <a:spLocks noGrp="1"/>
          </p:cNvSpPr>
          <p:nvPr>
            <p:ph sz="quarter" idx="1"/>
          </p:nvPr>
        </p:nvSpPr>
        <p:spPr>
          <a:xfrm>
            <a:off x="301752" y="1676400"/>
            <a:ext cx="8503920" cy="4422648"/>
          </a:xfrm>
          <a:ln>
            <a:solidFill>
              <a:schemeClr val="tx1"/>
            </a:solidFill>
          </a:ln>
        </p:spPr>
        <p:txBody>
          <a:bodyPr>
            <a:normAutofit/>
          </a:bodyPr>
          <a:lstStyle/>
          <a:p>
            <a:pPr>
              <a:lnSpc>
                <a:spcPct val="200000"/>
              </a:lnSpc>
            </a:pPr>
            <a:r>
              <a:rPr lang="en-US" sz="3200" dirty="0" smtClean="0"/>
              <a:t>On-line Surveys </a:t>
            </a:r>
          </a:p>
          <a:p>
            <a:pPr>
              <a:lnSpc>
                <a:spcPct val="200000"/>
              </a:lnSpc>
            </a:pPr>
            <a:r>
              <a:rPr lang="en-US" sz="3200" dirty="0" smtClean="0"/>
              <a:t>Four Focus Groups</a:t>
            </a:r>
          </a:p>
          <a:p>
            <a:pPr>
              <a:lnSpc>
                <a:spcPct val="200000"/>
              </a:lnSpc>
            </a:pPr>
            <a:r>
              <a:rPr lang="en-US" sz="3200" dirty="0" smtClean="0"/>
              <a:t>Panel Discussion</a:t>
            </a:r>
            <a:endParaRPr lang="en-US" sz="3200"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10</a:t>
            </a:fld>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normAutofit fontScale="90000"/>
          </a:bodyPr>
          <a:lstStyle/>
          <a:p>
            <a:r>
              <a:rPr lang="en-US" b="1" dirty="0" smtClean="0">
                <a:solidFill>
                  <a:schemeClr val="tx1"/>
                </a:solidFill>
              </a:rPr>
              <a:t>Research Findings:  The Video Conference</a:t>
            </a:r>
            <a:endParaRPr lang="en-US" b="1" dirty="0">
              <a:solidFill>
                <a:schemeClr val="tx1"/>
              </a:solidFill>
            </a:endParaRPr>
          </a:p>
        </p:txBody>
      </p:sp>
      <p:sp>
        <p:nvSpPr>
          <p:cNvPr id="3" name="Content Placeholder 2"/>
          <p:cNvSpPr>
            <a:spLocks noGrp="1"/>
          </p:cNvSpPr>
          <p:nvPr>
            <p:ph sz="quarter" idx="1"/>
          </p:nvPr>
        </p:nvSpPr>
        <p:spPr>
          <a:xfrm>
            <a:off x="301752" y="1676400"/>
            <a:ext cx="8503920" cy="4422648"/>
          </a:xfrm>
          <a:ln>
            <a:solidFill>
              <a:schemeClr val="tx1"/>
            </a:solidFill>
          </a:ln>
        </p:spPr>
        <p:txBody>
          <a:bodyPr>
            <a:normAutofit/>
          </a:bodyPr>
          <a:lstStyle/>
          <a:p>
            <a:r>
              <a:rPr lang="en-US" sz="3200" dirty="0" smtClean="0"/>
              <a:t>100% of the survey respondents felt it was a positive experience.</a:t>
            </a:r>
          </a:p>
          <a:p>
            <a:endParaRPr lang="en-US" sz="3200" dirty="0" smtClean="0"/>
          </a:p>
          <a:p>
            <a:r>
              <a:rPr lang="en-US" sz="3200" i="1" dirty="0" smtClean="0"/>
              <a:t>“More engaging than the traditional method of teaching.”</a:t>
            </a:r>
            <a:endParaRPr lang="en-US" sz="3200" i="1"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11</a:t>
            </a:fld>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762000"/>
          </a:xfrm>
          <a:solidFill>
            <a:srgbClr val="FFFF00"/>
          </a:solidFill>
          <a:ln>
            <a:solidFill>
              <a:schemeClr val="tx1"/>
            </a:solidFill>
          </a:ln>
        </p:spPr>
        <p:txBody>
          <a:bodyPr>
            <a:normAutofit fontScale="90000"/>
          </a:bodyPr>
          <a:lstStyle/>
          <a:p>
            <a:r>
              <a:rPr lang="en-US" b="1" dirty="0" smtClean="0">
                <a:solidFill>
                  <a:schemeClr val="tx1"/>
                </a:solidFill>
              </a:rPr>
              <a:t>How </a:t>
            </a:r>
            <a:r>
              <a:rPr lang="en-US" b="1" dirty="0">
                <a:solidFill>
                  <a:schemeClr val="tx1"/>
                </a:solidFill>
              </a:rPr>
              <a:t>would you describe </a:t>
            </a:r>
            <a:r>
              <a:rPr lang="en-US" b="1" dirty="0" smtClean="0">
                <a:solidFill>
                  <a:schemeClr val="tx1"/>
                </a:solidFill>
              </a:rPr>
              <a:t>the Experience</a:t>
            </a:r>
            <a:r>
              <a:rPr lang="en-US" b="1" dirty="0">
                <a:solidFill>
                  <a:schemeClr val="tx1"/>
                </a:solidFill>
              </a:rPr>
              <a:t>?</a:t>
            </a:r>
          </a:p>
        </p:txBody>
      </p:sp>
      <p:sp>
        <p:nvSpPr>
          <p:cNvPr id="3" name="Content Placeholder 2"/>
          <p:cNvSpPr>
            <a:spLocks noGrp="1"/>
          </p:cNvSpPr>
          <p:nvPr>
            <p:ph sz="quarter" idx="1"/>
          </p:nvPr>
        </p:nvSpPr>
        <p:spPr>
          <a:xfrm>
            <a:off x="301752" y="1676400"/>
            <a:ext cx="8503920" cy="4648200"/>
          </a:xfrm>
          <a:ln>
            <a:solidFill>
              <a:schemeClr val="tx1"/>
            </a:solidFill>
          </a:ln>
        </p:spPr>
        <p:txBody>
          <a:bodyPr>
            <a:normAutofit/>
          </a:bodyPr>
          <a:lstStyle/>
          <a:p>
            <a:r>
              <a:rPr lang="en-US" sz="3200" i="1" dirty="0" smtClean="0"/>
              <a:t>“I </a:t>
            </a:r>
            <a:r>
              <a:rPr lang="en-US" sz="3200" i="1" dirty="0"/>
              <a:t>really do not feel the physical absence of the lecturer because with videoconference I could see </a:t>
            </a:r>
            <a:r>
              <a:rPr lang="en-US" sz="3200" i="1" dirty="0" smtClean="0"/>
              <a:t>him </a:t>
            </a:r>
            <a:r>
              <a:rPr lang="en-US" sz="3200" i="1" dirty="0"/>
              <a:t>and carry out the discussion face to face via the screen</a:t>
            </a:r>
            <a:r>
              <a:rPr lang="en-US" sz="3200" i="1" dirty="0" smtClean="0"/>
              <a:t>.”</a:t>
            </a:r>
          </a:p>
          <a:p>
            <a:pPr>
              <a:buNone/>
            </a:pPr>
            <a:endParaRPr lang="en-US" sz="3200" i="1" dirty="0"/>
          </a:p>
          <a:p>
            <a:pPr>
              <a:buNone/>
            </a:pPr>
            <a:endParaRPr lang="en-US"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12</a:t>
            </a:fld>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a:ln>
            <a:solidFill>
              <a:schemeClr val="tx1"/>
            </a:solidFill>
          </a:ln>
        </p:spPr>
        <p:txBody>
          <a:bodyPr>
            <a:normAutofit/>
          </a:bodyPr>
          <a:lstStyle/>
          <a:p>
            <a:r>
              <a:rPr lang="en-US" b="1" dirty="0" smtClean="0">
                <a:solidFill>
                  <a:schemeClr val="tx1"/>
                </a:solidFill>
              </a:rPr>
              <a:t>Continuing …</a:t>
            </a:r>
            <a:endParaRPr lang="en-US" b="1" dirty="0">
              <a:solidFill>
                <a:schemeClr val="tx1"/>
              </a:solidFill>
            </a:endParaRPr>
          </a:p>
        </p:txBody>
      </p:sp>
      <p:sp>
        <p:nvSpPr>
          <p:cNvPr id="3" name="Content Placeholder 2"/>
          <p:cNvSpPr>
            <a:spLocks noGrp="1"/>
          </p:cNvSpPr>
          <p:nvPr>
            <p:ph sz="quarter" idx="1"/>
          </p:nvPr>
        </p:nvSpPr>
        <p:spPr>
          <a:xfrm>
            <a:off x="301752" y="1676400"/>
            <a:ext cx="8503920" cy="4422648"/>
          </a:xfrm>
          <a:ln>
            <a:solidFill>
              <a:schemeClr val="tx1"/>
            </a:solidFill>
          </a:ln>
        </p:spPr>
        <p:txBody>
          <a:bodyPr/>
          <a:lstStyle/>
          <a:p>
            <a:r>
              <a:rPr lang="en-US" sz="3200" i="1" dirty="0" smtClean="0"/>
              <a:t>“It was quite an interesting experience, it felt as if we were in a normal classroom environment.”</a:t>
            </a:r>
          </a:p>
          <a:p>
            <a:endParaRPr lang="en-US"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13</a:t>
            </a:fld>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dirty="0" smtClean="0">
                <a:solidFill>
                  <a:schemeClr val="tx1"/>
                </a:solidFill>
              </a:rPr>
              <a:t>And . . .</a:t>
            </a:r>
            <a:endParaRPr lang="en-US" dirty="0">
              <a:solidFill>
                <a:schemeClr val="tx1"/>
              </a:solidFill>
            </a:endParaRPr>
          </a:p>
        </p:txBody>
      </p:sp>
      <p:sp>
        <p:nvSpPr>
          <p:cNvPr id="3" name="Content Placeholder 2"/>
          <p:cNvSpPr>
            <a:spLocks noGrp="1"/>
          </p:cNvSpPr>
          <p:nvPr>
            <p:ph sz="quarter" idx="1"/>
          </p:nvPr>
        </p:nvSpPr>
        <p:spPr>
          <a:ln>
            <a:solidFill>
              <a:schemeClr val="tx1"/>
            </a:solidFill>
          </a:ln>
        </p:spPr>
        <p:txBody>
          <a:bodyPr>
            <a:normAutofit/>
          </a:bodyPr>
          <a:lstStyle/>
          <a:p>
            <a:r>
              <a:rPr lang="en-US" sz="3200" i="1" dirty="0" smtClean="0"/>
              <a:t>“This is more attractive.  We’ve got to do lots with the other campuses . . . So I feel that this is much better.”</a:t>
            </a:r>
            <a:endParaRPr lang="en-US" sz="3200" i="1"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14</a:t>
            </a:fld>
            <a:endParaRPr lang="en-US" dirty="0"/>
          </a:p>
        </p:txBody>
      </p:sp>
    </p:spTree>
    <p:extLst>
      <p:ext uri="{BB962C8B-B14F-4D97-AF65-F5344CB8AC3E}">
        <p14:creationId xmlns:p14="http://schemas.microsoft.com/office/powerpoint/2010/main" val="4037305405"/>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normAutofit fontScale="90000"/>
          </a:bodyPr>
          <a:lstStyle/>
          <a:p>
            <a:r>
              <a:rPr lang="en-US" b="1" dirty="0" smtClean="0">
                <a:solidFill>
                  <a:schemeClr val="tx1"/>
                </a:solidFill>
              </a:rPr>
              <a:t>Findings:  Face-to-Face Communication</a:t>
            </a:r>
            <a:endParaRPr lang="en-US" b="1" dirty="0">
              <a:solidFill>
                <a:schemeClr val="tx1"/>
              </a:solidFill>
            </a:endParaRPr>
          </a:p>
        </p:txBody>
      </p:sp>
      <p:sp>
        <p:nvSpPr>
          <p:cNvPr id="3" name="Content Placeholder 2"/>
          <p:cNvSpPr>
            <a:spLocks noGrp="1"/>
          </p:cNvSpPr>
          <p:nvPr>
            <p:ph sz="quarter" idx="1"/>
          </p:nvPr>
        </p:nvSpPr>
        <p:spPr>
          <a:ln>
            <a:solidFill>
              <a:schemeClr val="tx1"/>
            </a:solidFill>
          </a:ln>
        </p:spPr>
        <p:txBody>
          <a:bodyPr>
            <a:normAutofit/>
          </a:bodyPr>
          <a:lstStyle/>
          <a:p>
            <a:r>
              <a:rPr lang="en-US" sz="3200" i="1" dirty="0" smtClean="0"/>
              <a:t>“Face to face communications with professors and peers on-site and via video link enhances greater interactions and exchanges of ideas.  It is always meaningful to me to meet with classmates!”</a:t>
            </a:r>
            <a:endParaRPr lang="en-US" sz="3200" i="1"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15</a:t>
            </a:fld>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normAutofit fontScale="90000"/>
          </a:bodyPr>
          <a:lstStyle/>
          <a:p>
            <a:r>
              <a:rPr lang="en-US" b="1" dirty="0" smtClean="0">
                <a:solidFill>
                  <a:schemeClr val="tx1"/>
                </a:solidFill>
              </a:rPr>
              <a:t>Findings:  Face-to-Face Communication</a:t>
            </a:r>
            <a:endParaRPr lang="en-US" b="1" dirty="0">
              <a:solidFill>
                <a:schemeClr val="tx1"/>
              </a:solidFill>
            </a:endParaRPr>
          </a:p>
        </p:txBody>
      </p:sp>
      <p:sp>
        <p:nvSpPr>
          <p:cNvPr id="3" name="Content Placeholder 2"/>
          <p:cNvSpPr>
            <a:spLocks noGrp="1"/>
          </p:cNvSpPr>
          <p:nvPr>
            <p:ph sz="quarter" idx="1"/>
          </p:nvPr>
        </p:nvSpPr>
        <p:spPr>
          <a:ln>
            <a:solidFill>
              <a:schemeClr val="tx1"/>
            </a:solidFill>
          </a:ln>
        </p:spPr>
        <p:txBody>
          <a:bodyPr>
            <a:noAutofit/>
          </a:bodyPr>
          <a:lstStyle/>
          <a:p>
            <a:r>
              <a:rPr lang="en-US" sz="3200" dirty="0" smtClean="0"/>
              <a:t>While students were positive about the video link, they did feel it was necessary for the instructor to alternate his or her presence between the sites.</a:t>
            </a:r>
          </a:p>
        </p:txBody>
      </p:sp>
      <p:sp>
        <p:nvSpPr>
          <p:cNvPr id="4" name="Slide Number Placeholder 3"/>
          <p:cNvSpPr>
            <a:spLocks noGrp="1"/>
          </p:cNvSpPr>
          <p:nvPr>
            <p:ph type="sldNum" sz="quarter" idx="12"/>
          </p:nvPr>
        </p:nvSpPr>
        <p:spPr/>
        <p:txBody>
          <a:bodyPr/>
          <a:lstStyle/>
          <a:p>
            <a:fld id="{BA9AA158-A0DA-4041-85A0-CDEA64BB9ABE}" type="slidenum">
              <a:rPr lang="en-US" smtClean="0"/>
              <a:pPr/>
              <a:t>16</a:t>
            </a:fld>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b="1" dirty="0" smtClean="0">
                <a:solidFill>
                  <a:schemeClr val="tx1"/>
                </a:solidFill>
              </a:rPr>
              <a:t>As one student explained …</a:t>
            </a:r>
            <a:endParaRPr lang="en-US" b="1" dirty="0">
              <a:solidFill>
                <a:schemeClr val="tx1"/>
              </a:solidFill>
            </a:endParaRPr>
          </a:p>
        </p:txBody>
      </p:sp>
      <p:sp>
        <p:nvSpPr>
          <p:cNvPr id="3" name="Content Placeholder 2"/>
          <p:cNvSpPr>
            <a:spLocks noGrp="1"/>
          </p:cNvSpPr>
          <p:nvPr>
            <p:ph sz="quarter" idx="1"/>
          </p:nvPr>
        </p:nvSpPr>
        <p:spPr>
          <a:ln>
            <a:solidFill>
              <a:schemeClr val="tx1"/>
            </a:solidFill>
          </a:ln>
        </p:spPr>
        <p:txBody>
          <a:bodyPr/>
          <a:lstStyle/>
          <a:p>
            <a:r>
              <a:rPr lang="en-US" sz="3200" i="1" dirty="0" smtClean="0"/>
              <a:t>“. . . It was good that [the professor] was moving in between, rather than staying in one place.  Otherwise we will feel really out of the picture.”</a:t>
            </a:r>
          </a:p>
          <a:p>
            <a:endParaRPr lang="en-US"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17</a:t>
            </a:fld>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normAutofit fontScale="90000"/>
          </a:bodyPr>
          <a:lstStyle/>
          <a:p>
            <a:r>
              <a:rPr lang="en-US" b="1" dirty="0" smtClean="0">
                <a:solidFill>
                  <a:schemeClr val="tx1"/>
                </a:solidFill>
              </a:rPr>
              <a:t>Research Findings:  Multi-site Delivery</a:t>
            </a:r>
            <a:endParaRPr lang="en-US" b="1" dirty="0">
              <a:solidFill>
                <a:schemeClr val="tx1"/>
              </a:solidFill>
            </a:endParaRPr>
          </a:p>
        </p:txBody>
      </p:sp>
      <p:sp>
        <p:nvSpPr>
          <p:cNvPr id="3" name="Content Placeholder 2"/>
          <p:cNvSpPr>
            <a:spLocks noGrp="1"/>
          </p:cNvSpPr>
          <p:nvPr>
            <p:ph sz="quarter" idx="1"/>
          </p:nvPr>
        </p:nvSpPr>
        <p:spPr>
          <a:xfrm>
            <a:off x="301752" y="1676400"/>
            <a:ext cx="8503920" cy="4422648"/>
          </a:xfrm>
          <a:ln>
            <a:solidFill>
              <a:schemeClr val="tx1"/>
            </a:solidFill>
          </a:ln>
        </p:spPr>
        <p:txBody>
          <a:bodyPr>
            <a:noAutofit/>
          </a:bodyPr>
          <a:lstStyle/>
          <a:p>
            <a:r>
              <a:rPr lang="en-US" sz="3200" dirty="0" smtClean="0"/>
              <a:t>Many of the students work full-time and also have busy family lives.  The flexibility offered by the multi-site delivery method was seen as being a time saver.  </a:t>
            </a:r>
          </a:p>
        </p:txBody>
      </p:sp>
      <p:sp>
        <p:nvSpPr>
          <p:cNvPr id="4" name="Slide Number Placeholder 3"/>
          <p:cNvSpPr>
            <a:spLocks noGrp="1"/>
          </p:cNvSpPr>
          <p:nvPr>
            <p:ph type="sldNum" sz="quarter" idx="12"/>
          </p:nvPr>
        </p:nvSpPr>
        <p:spPr/>
        <p:txBody>
          <a:bodyPr/>
          <a:lstStyle/>
          <a:p>
            <a:fld id="{BA9AA158-A0DA-4041-85A0-CDEA64BB9ABE}" type="slidenum">
              <a:rPr lang="en-US" smtClean="0"/>
              <a:pPr/>
              <a:t>18</a:t>
            </a:fld>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b="1" dirty="0" smtClean="0">
                <a:solidFill>
                  <a:schemeClr val="tx1"/>
                </a:solidFill>
              </a:rPr>
              <a:t>In fact …</a:t>
            </a:r>
            <a:endParaRPr lang="en-US" b="1" dirty="0">
              <a:solidFill>
                <a:schemeClr val="tx1"/>
              </a:solidFill>
            </a:endParaRPr>
          </a:p>
        </p:txBody>
      </p:sp>
      <p:sp>
        <p:nvSpPr>
          <p:cNvPr id="3" name="Content Placeholder 2"/>
          <p:cNvSpPr>
            <a:spLocks noGrp="1"/>
          </p:cNvSpPr>
          <p:nvPr>
            <p:ph sz="quarter" idx="1"/>
          </p:nvPr>
        </p:nvSpPr>
        <p:spPr>
          <a:ln>
            <a:solidFill>
              <a:schemeClr val="tx1"/>
            </a:solidFill>
          </a:ln>
        </p:spPr>
        <p:txBody>
          <a:bodyPr/>
          <a:lstStyle/>
          <a:p>
            <a:r>
              <a:rPr lang="en-US" sz="3200" i="1" dirty="0" smtClean="0"/>
              <a:t>60% of the questionnaire respondents stated if the video link  facility was not available they would not be willing to make the trip to Abu Dhabi or Dubai.</a:t>
            </a:r>
          </a:p>
          <a:p>
            <a:endParaRPr lang="en-US"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19</a:t>
            </a:fld>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b="1" dirty="0" smtClean="0">
                <a:solidFill>
                  <a:schemeClr val="tx1"/>
                </a:solidFill>
              </a:rPr>
              <a:t>Agenda</a:t>
            </a:r>
            <a:endParaRPr lang="en-US" b="1" dirty="0">
              <a:solidFill>
                <a:schemeClr val="tx1"/>
              </a:solidFill>
            </a:endParaRPr>
          </a:p>
        </p:txBody>
      </p:sp>
      <p:sp>
        <p:nvSpPr>
          <p:cNvPr id="3" name="Content Placeholder 2"/>
          <p:cNvSpPr>
            <a:spLocks noGrp="1"/>
          </p:cNvSpPr>
          <p:nvPr>
            <p:ph sz="quarter" idx="1"/>
          </p:nvPr>
        </p:nvSpPr>
        <p:spPr>
          <a:xfrm>
            <a:off x="301752" y="1676400"/>
            <a:ext cx="8503920" cy="4422648"/>
          </a:xfrm>
          <a:ln>
            <a:solidFill>
              <a:schemeClr val="tx1"/>
            </a:solidFill>
          </a:ln>
        </p:spPr>
        <p:txBody>
          <a:bodyPr>
            <a:normAutofit/>
          </a:bodyPr>
          <a:lstStyle/>
          <a:p>
            <a:pPr marL="624078" indent="-514350">
              <a:buFont typeface="+mj-lt"/>
              <a:buAutoNum type="arabicPeriod"/>
            </a:pPr>
            <a:r>
              <a:rPr lang="en-US" sz="3200" dirty="0" smtClean="0"/>
              <a:t>History</a:t>
            </a:r>
          </a:p>
          <a:p>
            <a:pPr marL="624078" indent="-514350">
              <a:buFont typeface="+mj-lt"/>
              <a:buAutoNum type="arabicPeriod"/>
            </a:pPr>
            <a:r>
              <a:rPr lang="en-US" sz="3200" dirty="0" smtClean="0"/>
              <a:t>Introduction to the Study</a:t>
            </a:r>
          </a:p>
          <a:p>
            <a:pPr marL="624078" indent="-514350">
              <a:buFont typeface="+mj-lt"/>
              <a:buAutoNum type="arabicPeriod"/>
            </a:pPr>
            <a:r>
              <a:rPr lang="en-US" sz="3200" dirty="0" smtClean="0"/>
              <a:t>Findings</a:t>
            </a:r>
          </a:p>
          <a:p>
            <a:pPr marL="624078" indent="-514350">
              <a:buFont typeface="+mj-lt"/>
              <a:buAutoNum type="arabicPeriod"/>
            </a:pPr>
            <a:r>
              <a:rPr lang="en-US" sz="3200" dirty="0" smtClean="0"/>
              <a:t>A Question for further Research</a:t>
            </a:r>
          </a:p>
          <a:p>
            <a:pPr marL="624078" indent="-514350">
              <a:buFont typeface="+mj-lt"/>
              <a:buAutoNum type="arabicPeriod"/>
            </a:pPr>
            <a:r>
              <a:rPr lang="en-US" sz="3200" dirty="0" smtClean="0"/>
              <a:t>Audience Questions/Comments</a:t>
            </a:r>
            <a:endParaRPr lang="en-US" sz="3200"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2</a:t>
            </a:fld>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noAutofit/>
          </a:bodyPr>
          <a:lstStyle/>
          <a:p>
            <a:r>
              <a:rPr lang="en-US" sz="3600" b="1" dirty="0" smtClean="0">
                <a:solidFill>
                  <a:schemeClr val="tx1"/>
                </a:solidFill>
              </a:rPr>
              <a:t>Instructor at the site/Not at the site</a:t>
            </a:r>
            <a:endParaRPr lang="en-US" sz="3600" b="1" dirty="0">
              <a:solidFill>
                <a:schemeClr val="tx1"/>
              </a:solidFill>
            </a:endParaRPr>
          </a:p>
        </p:txBody>
      </p:sp>
      <p:sp>
        <p:nvSpPr>
          <p:cNvPr id="3" name="Content Placeholder 2"/>
          <p:cNvSpPr>
            <a:spLocks noGrp="1"/>
          </p:cNvSpPr>
          <p:nvPr>
            <p:ph sz="quarter" idx="1"/>
          </p:nvPr>
        </p:nvSpPr>
        <p:spPr>
          <a:ln>
            <a:solidFill>
              <a:schemeClr val="tx1"/>
            </a:solidFill>
          </a:ln>
        </p:spPr>
        <p:txBody>
          <a:bodyPr>
            <a:normAutofit/>
          </a:bodyPr>
          <a:lstStyle/>
          <a:p>
            <a:r>
              <a:rPr lang="en-US" sz="3200" i="1" dirty="0" smtClean="0"/>
              <a:t>“I </a:t>
            </a:r>
            <a:r>
              <a:rPr lang="en-US" sz="3200" i="1" dirty="0"/>
              <a:t>felt the same</a:t>
            </a:r>
            <a:r>
              <a:rPr lang="en-US" sz="3200" i="1" dirty="0" smtClean="0"/>
              <a:t>! </a:t>
            </a:r>
            <a:r>
              <a:rPr lang="en-US" sz="3200" i="1" dirty="0"/>
              <a:t>Also, because there were tutors with the professor in both campuses, which made questioning and moving the flow of classes easily</a:t>
            </a:r>
            <a:r>
              <a:rPr lang="en-US" sz="3200" i="1" dirty="0" smtClean="0"/>
              <a:t>.”</a:t>
            </a:r>
          </a:p>
          <a:p>
            <a:endParaRPr lang="en-US" sz="3200" i="1" dirty="0"/>
          </a:p>
          <a:p>
            <a:endParaRPr lang="en-US"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20</a:t>
            </a:fld>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b="1" dirty="0" smtClean="0">
                <a:solidFill>
                  <a:schemeClr val="tx1"/>
                </a:solidFill>
              </a:rPr>
              <a:t>However …</a:t>
            </a:r>
            <a:endParaRPr lang="en-US" b="1" dirty="0">
              <a:solidFill>
                <a:schemeClr val="tx1"/>
              </a:solidFill>
            </a:endParaRPr>
          </a:p>
        </p:txBody>
      </p:sp>
      <p:sp>
        <p:nvSpPr>
          <p:cNvPr id="3" name="Content Placeholder 2"/>
          <p:cNvSpPr>
            <a:spLocks noGrp="1"/>
          </p:cNvSpPr>
          <p:nvPr>
            <p:ph sz="quarter" idx="1"/>
          </p:nvPr>
        </p:nvSpPr>
        <p:spPr>
          <a:ln>
            <a:solidFill>
              <a:schemeClr val="tx1"/>
            </a:solidFill>
          </a:ln>
        </p:spPr>
        <p:txBody>
          <a:bodyPr/>
          <a:lstStyle/>
          <a:p>
            <a:r>
              <a:rPr lang="en-US" sz="3200" i="1" dirty="0" smtClean="0"/>
              <a:t>“Students when alone with a camera and no lecturer are more lax on class rules, talk more and are less attentive.”</a:t>
            </a:r>
          </a:p>
          <a:p>
            <a:endParaRPr lang="en-US"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21</a:t>
            </a:fld>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normAutofit/>
          </a:bodyPr>
          <a:lstStyle/>
          <a:p>
            <a:r>
              <a:rPr lang="en-US" b="1" dirty="0" smtClean="0">
                <a:solidFill>
                  <a:schemeClr val="tx1"/>
                </a:solidFill>
              </a:rPr>
              <a:t>Findings:  The Tutors</a:t>
            </a:r>
            <a:endParaRPr lang="en-US" b="1" dirty="0">
              <a:solidFill>
                <a:schemeClr val="tx1"/>
              </a:solidFill>
            </a:endParaRPr>
          </a:p>
        </p:txBody>
      </p:sp>
      <p:sp>
        <p:nvSpPr>
          <p:cNvPr id="3" name="Content Placeholder 2"/>
          <p:cNvSpPr>
            <a:spLocks noGrp="1"/>
          </p:cNvSpPr>
          <p:nvPr>
            <p:ph sz="quarter" idx="1"/>
          </p:nvPr>
        </p:nvSpPr>
        <p:spPr>
          <a:ln>
            <a:solidFill>
              <a:schemeClr val="tx1"/>
            </a:solidFill>
          </a:ln>
        </p:spPr>
        <p:txBody>
          <a:bodyPr>
            <a:normAutofit/>
          </a:bodyPr>
          <a:lstStyle/>
          <a:p>
            <a:r>
              <a:rPr lang="en-US" sz="3200" i="1" dirty="0" smtClean="0"/>
              <a:t>“. . . (the tutors) are the real support whenever it comes to elaborating on the concepts and providing support when it comes to the assignments and the essays and things you know they are the direct contact and they are a great support.”</a:t>
            </a:r>
            <a:endParaRPr lang="en-US" sz="3200" i="1"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22</a:t>
            </a:fld>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normAutofit/>
          </a:bodyPr>
          <a:lstStyle/>
          <a:p>
            <a:r>
              <a:rPr lang="en-US" sz="3200" b="1" dirty="0" smtClean="0">
                <a:solidFill>
                  <a:schemeClr val="tx1"/>
                </a:solidFill>
              </a:rPr>
              <a:t>Research Findings:  The Technology</a:t>
            </a:r>
            <a:endParaRPr lang="en-US" sz="3200" b="1" dirty="0">
              <a:solidFill>
                <a:schemeClr val="tx1"/>
              </a:solidFill>
            </a:endParaRPr>
          </a:p>
        </p:txBody>
      </p:sp>
      <p:sp>
        <p:nvSpPr>
          <p:cNvPr id="3" name="Content Placeholder 2"/>
          <p:cNvSpPr>
            <a:spLocks noGrp="1"/>
          </p:cNvSpPr>
          <p:nvPr>
            <p:ph sz="quarter" idx="1"/>
          </p:nvPr>
        </p:nvSpPr>
        <p:spPr>
          <a:xfrm>
            <a:off x="301752" y="1676400"/>
            <a:ext cx="8503920" cy="4422648"/>
          </a:xfrm>
          <a:ln>
            <a:solidFill>
              <a:schemeClr val="tx1"/>
            </a:solidFill>
          </a:ln>
        </p:spPr>
        <p:txBody>
          <a:bodyPr>
            <a:normAutofit/>
          </a:bodyPr>
          <a:lstStyle/>
          <a:p>
            <a:r>
              <a:rPr lang="en-US" sz="3200" dirty="0" smtClean="0"/>
              <a:t>The course depended on good equipment and digital connections.  Students felt that the technology was adequate for the class.</a:t>
            </a:r>
          </a:p>
          <a:p>
            <a:pPr>
              <a:buNone/>
            </a:pPr>
            <a:endParaRPr lang="en-US" sz="3200" dirty="0" smtClean="0"/>
          </a:p>
          <a:p>
            <a:r>
              <a:rPr lang="en-US" sz="3200" i="1" dirty="0" smtClean="0"/>
              <a:t> “. . . Very high tech and I didn’t feel disconnected from the instructor.  It moves very smoothly, the communication was clear.”</a:t>
            </a:r>
            <a:endParaRPr lang="en-US" sz="3200" i="1"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23</a:t>
            </a:fld>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a:ln>
            <a:solidFill>
              <a:schemeClr val="tx1"/>
            </a:solidFill>
          </a:ln>
        </p:spPr>
        <p:txBody>
          <a:bodyPr/>
          <a:lstStyle/>
          <a:p>
            <a:r>
              <a:rPr lang="en-US" b="1" dirty="0" smtClean="0">
                <a:solidFill>
                  <a:schemeClr val="tx1"/>
                </a:solidFill>
              </a:rPr>
              <a:t>Research Questions: Repeat</a:t>
            </a:r>
            <a:endParaRPr lang="en-US" b="1" dirty="0">
              <a:solidFill>
                <a:schemeClr val="tx1"/>
              </a:solidFill>
            </a:endParaRPr>
          </a:p>
        </p:txBody>
      </p:sp>
      <p:sp>
        <p:nvSpPr>
          <p:cNvPr id="3" name="Content Placeholder 2"/>
          <p:cNvSpPr>
            <a:spLocks noGrp="1"/>
          </p:cNvSpPr>
          <p:nvPr>
            <p:ph sz="quarter" idx="1"/>
          </p:nvPr>
        </p:nvSpPr>
        <p:spPr>
          <a:ln>
            <a:solidFill>
              <a:schemeClr val="tx1"/>
            </a:solidFill>
          </a:ln>
        </p:spPr>
        <p:txBody>
          <a:bodyPr>
            <a:normAutofit/>
          </a:bodyPr>
          <a:lstStyle/>
          <a:p>
            <a:r>
              <a:rPr lang="en-US" b="1" i="1" dirty="0" smtClean="0"/>
              <a:t>Do students perceive the blended delivery system as beneficial to their learning objectives?</a:t>
            </a:r>
          </a:p>
          <a:p>
            <a:endParaRPr lang="en-US" i="1" dirty="0" smtClean="0"/>
          </a:p>
          <a:p>
            <a:r>
              <a:rPr lang="en-US" b="1" i="1" dirty="0" smtClean="0"/>
              <a:t>What are the perceived benefits  and drawbacks of the blended delivery system in the eyes of the students?</a:t>
            </a:r>
            <a:endParaRPr lang="en-US" i="1" dirty="0" smtClean="0"/>
          </a:p>
          <a:p>
            <a:pPr>
              <a:buNone/>
            </a:pPr>
            <a:r>
              <a:rPr lang="en-US" b="1" i="1" dirty="0" smtClean="0"/>
              <a:t> </a:t>
            </a:r>
            <a:endParaRPr lang="en-US" i="1" dirty="0" smtClean="0"/>
          </a:p>
          <a:p>
            <a:endParaRPr lang="en-US"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24</a:t>
            </a:fld>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a:ln>
            <a:solidFill>
              <a:schemeClr val="tx1"/>
            </a:solidFill>
          </a:ln>
        </p:spPr>
        <p:txBody>
          <a:bodyPr/>
          <a:lstStyle/>
          <a:p>
            <a:r>
              <a:rPr lang="en-US" b="1" dirty="0" smtClean="0">
                <a:solidFill>
                  <a:schemeClr val="tx1"/>
                </a:solidFill>
              </a:rPr>
              <a:t>Research Questions</a:t>
            </a:r>
            <a:endParaRPr lang="en-US" b="1" dirty="0">
              <a:solidFill>
                <a:schemeClr val="tx1"/>
              </a:solidFill>
            </a:endParaRPr>
          </a:p>
        </p:txBody>
      </p:sp>
      <p:sp>
        <p:nvSpPr>
          <p:cNvPr id="3" name="Content Placeholder 2"/>
          <p:cNvSpPr>
            <a:spLocks noGrp="1"/>
          </p:cNvSpPr>
          <p:nvPr>
            <p:ph sz="quarter" idx="1"/>
          </p:nvPr>
        </p:nvSpPr>
        <p:spPr>
          <a:ln>
            <a:solidFill>
              <a:schemeClr val="tx1"/>
            </a:solidFill>
          </a:ln>
        </p:spPr>
        <p:txBody>
          <a:bodyPr>
            <a:normAutofit/>
          </a:bodyPr>
          <a:lstStyle/>
          <a:p>
            <a:r>
              <a:rPr lang="en-US" sz="3200" b="1" i="1" dirty="0" smtClean="0"/>
              <a:t>Do students perceive the blended delivery system as </a:t>
            </a:r>
            <a:r>
              <a:rPr lang="en-US" sz="3200" b="1" i="1" u="sng" dirty="0" smtClean="0"/>
              <a:t>beneficial</a:t>
            </a:r>
            <a:r>
              <a:rPr lang="en-US" sz="3200" b="1" i="1" dirty="0" smtClean="0"/>
              <a:t> to their learning objectives?</a:t>
            </a:r>
          </a:p>
          <a:p>
            <a:endParaRPr lang="en-US" sz="3200" dirty="0" smtClean="0"/>
          </a:p>
          <a:p>
            <a:r>
              <a:rPr lang="en-US" sz="3200" u="sng" dirty="0" smtClean="0"/>
              <a:t>Yes</a:t>
            </a:r>
            <a:r>
              <a:rPr lang="en-US" sz="3200" dirty="0" smtClean="0"/>
              <a:t>, the research indicates students find the blended delivery system beneficial.</a:t>
            </a:r>
            <a:endParaRPr lang="en-US" sz="3200"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25</a:t>
            </a:fld>
            <a:endParaRPr lang="en-US"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a:ln>
            <a:solidFill>
              <a:schemeClr val="tx1"/>
            </a:solidFill>
          </a:ln>
        </p:spPr>
        <p:txBody>
          <a:bodyPr/>
          <a:lstStyle/>
          <a:p>
            <a:r>
              <a:rPr lang="en-US" b="1" dirty="0" smtClean="0">
                <a:solidFill>
                  <a:schemeClr val="tx1"/>
                </a:solidFill>
              </a:rPr>
              <a:t>Research Questions</a:t>
            </a:r>
            <a:endParaRPr lang="en-US" b="1" dirty="0">
              <a:solidFill>
                <a:schemeClr val="tx1"/>
              </a:solidFill>
            </a:endParaRPr>
          </a:p>
        </p:txBody>
      </p:sp>
      <p:sp>
        <p:nvSpPr>
          <p:cNvPr id="3" name="Content Placeholder 2"/>
          <p:cNvSpPr>
            <a:spLocks noGrp="1"/>
          </p:cNvSpPr>
          <p:nvPr>
            <p:ph sz="quarter" idx="1"/>
          </p:nvPr>
        </p:nvSpPr>
        <p:spPr>
          <a:ln>
            <a:solidFill>
              <a:schemeClr val="tx1"/>
            </a:solidFill>
          </a:ln>
        </p:spPr>
        <p:txBody>
          <a:bodyPr>
            <a:normAutofit lnSpcReduction="10000"/>
          </a:bodyPr>
          <a:lstStyle/>
          <a:p>
            <a:r>
              <a:rPr lang="en-US" sz="3200" b="1" i="1" dirty="0" smtClean="0"/>
              <a:t>What are the perceived </a:t>
            </a:r>
            <a:r>
              <a:rPr lang="en-US" sz="3200" b="1" i="1" u="sng" dirty="0" smtClean="0"/>
              <a:t>benefits</a:t>
            </a:r>
            <a:r>
              <a:rPr lang="en-US" sz="3200" b="1" i="1" dirty="0" smtClean="0"/>
              <a:t> of the blended delivery system in the eyes of the students?</a:t>
            </a:r>
            <a:endParaRPr lang="en-US" sz="3200" i="1" dirty="0" smtClean="0"/>
          </a:p>
          <a:p>
            <a:pPr>
              <a:buNone/>
            </a:pPr>
            <a:r>
              <a:rPr lang="en-US" sz="3200" b="1" dirty="0" smtClean="0"/>
              <a:t> </a:t>
            </a:r>
          </a:p>
          <a:p>
            <a:r>
              <a:rPr lang="en-US" sz="3200" dirty="0" smtClean="0"/>
              <a:t>The benefits were </a:t>
            </a:r>
            <a:r>
              <a:rPr lang="en-US" sz="3200" u="sng" dirty="0" smtClean="0"/>
              <a:t>multiple</a:t>
            </a:r>
            <a:r>
              <a:rPr lang="en-US" sz="3200" dirty="0" smtClean="0"/>
              <a:t>, everything from allowing connections with other students to making the course, and access to the location where it was being offered, more convenient</a:t>
            </a:r>
            <a:r>
              <a:rPr lang="en-US" sz="3200" b="1" dirty="0" smtClean="0"/>
              <a:t>.</a:t>
            </a:r>
            <a:endParaRPr lang="en-US" sz="3200" dirty="0" smtClean="0"/>
          </a:p>
          <a:p>
            <a:endParaRPr lang="en-US"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26</a:t>
            </a:fld>
            <a:endParaRPr lang="en-US"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a:ln>
            <a:solidFill>
              <a:schemeClr val="tx1"/>
            </a:solidFill>
          </a:ln>
        </p:spPr>
        <p:txBody>
          <a:bodyPr/>
          <a:lstStyle/>
          <a:p>
            <a:r>
              <a:rPr lang="en-US" b="1" dirty="0" smtClean="0">
                <a:solidFill>
                  <a:schemeClr val="tx1"/>
                </a:solidFill>
              </a:rPr>
              <a:t>Research Questions</a:t>
            </a:r>
            <a:endParaRPr lang="en-US" b="1" dirty="0">
              <a:solidFill>
                <a:schemeClr val="tx1"/>
              </a:solidFill>
            </a:endParaRPr>
          </a:p>
        </p:txBody>
      </p:sp>
      <p:sp>
        <p:nvSpPr>
          <p:cNvPr id="3" name="Content Placeholder 2"/>
          <p:cNvSpPr>
            <a:spLocks noGrp="1"/>
          </p:cNvSpPr>
          <p:nvPr>
            <p:ph sz="quarter" idx="1"/>
          </p:nvPr>
        </p:nvSpPr>
        <p:spPr>
          <a:ln>
            <a:solidFill>
              <a:schemeClr val="tx1"/>
            </a:solidFill>
          </a:ln>
        </p:spPr>
        <p:txBody>
          <a:bodyPr>
            <a:normAutofit/>
          </a:bodyPr>
          <a:lstStyle/>
          <a:p>
            <a:r>
              <a:rPr lang="en-US" sz="3200" b="1" i="1" dirty="0" smtClean="0"/>
              <a:t>What are the perceived </a:t>
            </a:r>
            <a:r>
              <a:rPr lang="en-US" sz="3200" b="1" i="1" u="sng" dirty="0" smtClean="0"/>
              <a:t>drawbacks</a:t>
            </a:r>
            <a:r>
              <a:rPr lang="en-US" sz="3200" b="1" i="1" dirty="0" smtClean="0"/>
              <a:t> of the blended delivery system in the eyes of the students?</a:t>
            </a:r>
            <a:endParaRPr lang="en-US" sz="3200" i="1" dirty="0" smtClean="0"/>
          </a:p>
          <a:p>
            <a:endParaRPr lang="en-US" sz="3200" dirty="0" smtClean="0"/>
          </a:p>
          <a:p>
            <a:r>
              <a:rPr lang="en-US" sz="3200" dirty="0" smtClean="0"/>
              <a:t>One of the drawbacks was the decline in participation when the instructor was at the other site.</a:t>
            </a:r>
            <a:endParaRPr lang="en-US" sz="3200"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27</a:t>
            </a:fld>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a:ln>
            <a:solidFill>
              <a:schemeClr val="tx1"/>
            </a:solidFill>
          </a:ln>
        </p:spPr>
        <p:txBody>
          <a:bodyPr/>
          <a:lstStyle/>
          <a:p>
            <a:r>
              <a:rPr lang="en-US" b="1" dirty="0" smtClean="0">
                <a:solidFill>
                  <a:schemeClr val="tx1"/>
                </a:solidFill>
              </a:rPr>
              <a:t>This study in print …</a:t>
            </a:r>
            <a:endParaRPr lang="en-US" b="1" dirty="0">
              <a:solidFill>
                <a:schemeClr val="tx1"/>
              </a:solidFill>
            </a:endParaRPr>
          </a:p>
        </p:txBody>
      </p:sp>
      <p:sp>
        <p:nvSpPr>
          <p:cNvPr id="3" name="Content Placeholder 2"/>
          <p:cNvSpPr>
            <a:spLocks noGrp="1"/>
          </p:cNvSpPr>
          <p:nvPr>
            <p:ph sz="quarter" idx="1"/>
          </p:nvPr>
        </p:nvSpPr>
        <p:spPr>
          <a:xfrm>
            <a:off x="301752" y="1676400"/>
            <a:ext cx="8503920" cy="4422648"/>
          </a:xfrm>
          <a:ln>
            <a:solidFill>
              <a:schemeClr val="tx1"/>
            </a:solidFill>
          </a:ln>
        </p:spPr>
        <p:txBody>
          <a:bodyPr/>
          <a:lstStyle/>
          <a:p>
            <a:r>
              <a:rPr lang="en-US" i="1" dirty="0" smtClean="0"/>
              <a:t>Canada International Conference on Education Proceedings</a:t>
            </a:r>
          </a:p>
          <a:p>
            <a:pPr>
              <a:buNone/>
            </a:pPr>
            <a:endParaRPr lang="en-US" i="1" dirty="0" smtClean="0"/>
          </a:p>
          <a:p>
            <a:r>
              <a:rPr lang="en-US" i="1" dirty="0" smtClean="0"/>
              <a:t>International Journal for Cross-Disciplinary Subjects in Education </a:t>
            </a:r>
            <a:r>
              <a:rPr lang="en-US" dirty="0" smtClean="0"/>
              <a:t>(IJCDSE), Volume 2, Issue 3, ISSN:  2042 6364 </a:t>
            </a:r>
            <a:endParaRPr lang="en-US"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28</a:t>
            </a:fld>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normAutofit/>
          </a:bodyPr>
          <a:lstStyle/>
          <a:p>
            <a:r>
              <a:rPr lang="en-US" b="1" dirty="0" smtClean="0">
                <a:solidFill>
                  <a:schemeClr val="tx1"/>
                </a:solidFill>
              </a:rPr>
              <a:t>The journey is not over</a:t>
            </a:r>
            <a:endParaRPr lang="en-US" b="1" dirty="0">
              <a:solidFill>
                <a:schemeClr val="tx1"/>
              </a:solidFill>
            </a:endParaRPr>
          </a:p>
        </p:txBody>
      </p:sp>
      <p:sp>
        <p:nvSpPr>
          <p:cNvPr id="3" name="Content Placeholder 2"/>
          <p:cNvSpPr>
            <a:spLocks noGrp="1"/>
          </p:cNvSpPr>
          <p:nvPr>
            <p:ph sz="quarter" idx="1"/>
          </p:nvPr>
        </p:nvSpPr>
        <p:spPr>
          <a:ln>
            <a:solidFill>
              <a:schemeClr val="tx1"/>
            </a:solidFill>
          </a:ln>
        </p:spPr>
        <p:txBody>
          <a:bodyPr>
            <a:normAutofit/>
          </a:bodyPr>
          <a:lstStyle/>
          <a:p>
            <a:r>
              <a:rPr lang="en-US" sz="3200" dirty="0" smtClean="0"/>
              <a:t>This study has led to other areas of enquiry …</a:t>
            </a:r>
            <a:endParaRPr lang="en-US" sz="3200"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29</a:t>
            </a:fld>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a:ln>
            <a:solidFill>
              <a:schemeClr val="tx1"/>
            </a:solidFill>
          </a:ln>
        </p:spPr>
        <p:txBody>
          <a:bodyPr/>
          <a:lstStyle/>
          <a:p>
            <a:r>
              <a:rPr lang="en-US" b="1" dirty="0" smtClean="0">
                <a:solidFill>
                  <a:schemeClr val="tx1"/>
                </a:solidFill>
              </a:rPr>
              <a:t>History</a:t>
            </a:r>
            <a:endParaRPr lang="en-US" b="1" dirty="0">
              <a:solidFill>
                <a:schemeClr val="tx1"/>
              </a:solidFill>
            </a:endParaRPr>
          </a:p>
        </p:txBody>
      </p:sp>
      <p:sp>
        <p:nvSpPr>
          <p:cNvPr id="3" name="Content Placeholder 2"/>
          <p:cNvSpPr>
            <a:spLocks noGrp="1"/>
          </p:cNvSpPr>
          <p:nvPr>
            <p:ph sz="quarter" idx="1"/>
          </p:nvPr>
        </p:nvSpPr>
        <p:spPr>
          <a:xfrm>
            <a:off x="301752" y="1676400"/>
            <a:ext cx="8503920" cy="4422648"/>
          </a:xfrm>
          <a:ln>
            <a:solidFill>
              <a:schemeClr val="tx1"/>
            </a:solidFill>
          </a:ln>
        </p:spPr>
        <p:txBody>
          <a:bodyPr>
            <a:normAutofit/>
          </a:bodyPr>
          <a:lstStyle/>
          <a:p>
            <a:r>
              <a:rPr lang="en-US" sz="3200" dirty="0">
                <a:latin typeface="Georgia" pitchFamily="18" charset="0"/>
                <a:ea typeface="Calibri"/>
                <a:cs typeface="Times New Roman"/>
              </a:rPr>
              <a:t>We have been conducting multi-site Master of Education courses via a hybrid delivery format -- using existing </a:t>
            </a:r>
            <a:r>
              <a:rPr lang="en-US" sz="3200" dirty="0" err="1">
                <a:latin typeface="Georgia" pitchFamily="18" charset="0"/>
                <a:ea typeface="Calibri"/>
                <a:cs typeface="Times New Roman"/>
              </a:rPr>
              <a:t>tele</a:t>
            </a:r>
            <a:r>
              <a:rPr lang="en-US" sz="3200" dirty="0">
                <a:latin typeface="Georgia" pitchFamily="18" charset="0"/>
                <a:ea typeface="Calibri"/>
                <a:cs typeface="Times New Roman"/>
              </a:rPr>
              <a:t>-presence and video conference technology available at our Higher College of Technology campuses as well as site designated tutors and a peripatetic professor who visits each site in </a:t>
            </a:r>
            <a:r>
              <a:rPr lang="en-US" sz="3200" dirty="0" smtClean="0">
                <a:latin typeface="Georgia" pitchFamily="18" charset="0"/>
                <a:ea typeface="Calibri"/>
                <a:cs typeface="Times New Roman"/>
              </a:rPr>
              <a:t>turn.</a:t>
            </a:r>
            <a:endParaRPr lang="en-US" sz="3200" dirty="0">
              <a:latin typeface="Georgia" pitchFamily="18" charset="0"/>
            </a:endParaRPr>
          </a:p>
        </p:txBody>
      </p:sp>
      <p:sp>
        <p:nvSpPr>
          <p:cNvPr id="4" name="Slide Number Placeholder 3"/>
          <p:cNvSpPr>
            <a:spLocks noGrp="1"/>
          </p:cNvSpPr>
          <p:nvPr>
            <p:ph type="sldNum" sz="quarter" idx="12"/>
          </p:nvPr>
        </p:nvSpPr>
        <p:spPr/>
        <p:txBody>
          <a:bodyPr/>
          <a:lstStyle/>
          <a:p>
            <a:fld id="{BA9AA158-A0DA-4041-85A0-CDEA64BB9ABE}" type="slidenum">
              <a:rPr lang="en-US" smtClean="0"/>
              <a:pPr/>
              <a:t>3</a:t>
            </a:fld>
            <a:endParaRPr lang="en-US" dirty="0"/>
          </a:p>
        </p:txBody>
      </p:sp>
    </p:spTree>
    <p:extLst>
      <p:ext uri="{BB962C8B-B14F-4D97-AF65-F5344CB8AC3E}">
        <p14:creationId xmlns:p14="http://schemas.microsoft.com/office/powerpoint/2010/main" val="2643184851"/>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a:ln>
            <a:solidFill>
              <a:schemeClr val="tx1"/>
            </a:solidFill>
          </a:ln>
        </p:spPr>
        <p:txBody>
          <a:bodyPr/>
          <a:lstStyle/>
          <a:p>
            <a:r>
              <a:rPr lang="en-US" b="1" dirty="0" smtClean="0">
                <a:solidFill>
                  <a:schemeClr val="tx1"/>
                </a:solidFill>
              </a:rPr>
              <a:t>Another </a:t>
            </a:r>
            <a:r>
              <a:rPr lang="en-US" b="1" dirty="0" smtClean="0">
                <a:solidFill>
                  <a:schemeClr val="tx1"/>
                </a:solidFill>
              </a:rPr>
              <a:t>Research Question</a:t>
            </a:r>
            <a:endParaRPr lang="en-US" b="1" dirty="0">
              <a:solidFill>
                <a:schemeClr val="tx1"/>
              </a:solidFill>
            </a:endParaRPr>
          </a:p>
        </p:txBody>
      </p:sp>
      <p:sp>
        <p:nvSpPr>
          <p:cNvPr id="3" name="Content Placeholder 2"/>
          <p:cNvSpPr>
            <a:spLocks noGrp="1"/>
          </p:cNvSpPr>
          <p:nvPr>
            <p:ph sz="quarter" idx="1"/>
          </p:nvPr>
        </p:nvSpPr>
        <p:spPr/>
        <p:txBody>
          <a:bodyPr/>
          <a:lstStyle/>
          <a:p>
            <a:r>
              <a:rPr lang="en-US" sz="3200" dirty="0" smtClean="0">
                <a:latin typeface="+mj-lt"/>
                <a:ea typeface="Calibri"/>
                <a:cs typeface="Times New Roman"/>
              </a:rPr>
              <a:t>Are there pedagogical </a:t>
            </a:r>
            <a:r>
              <a:rPr lang="en-US" sz="3200" dirty="0">
                <a:latin typeface="+mj-lt"/>
                <a:ea typeface="Calibri"/>
                <a:cs typeface="Times New Roman"/>
              </a:rPr>
              <a:t>paradigm changes in relation to teaching within such a  delivery </a:t>
            </a:r>
            <a:r>
              <a:rPr lang="en-US" sz="3200" dirty="0" smtClean="0">
                <a:latin typeface="+mj-lt"/>
                <a:ea typeface="Calibri"/>
                <a:cs typeface="Times New Roman"/>
              </a:rPr>
              <a:t>system?</a:t>
            </a:r>
            <a:endParaRPr lang="en-US" sz="3200" dirty="0">
              <a:latin typeface="+mj-lt"/>
              <a:ea typeface="Calibri"/>
              <a:cs typeface="Times New Roman"/>
            </a:endParaRPr>
          </a:p>
          <a:p>
            <a:endParaRPr lang="en-US"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30</a:t>
            </a:fld>
            <a:endParaRPr lang="en-US" dirty="0"/>
          </a:p>
        </p:txBody>
      </p:sp>
    </p:spTree>
    <p:extLst>
      <p:ext uri="{BB962C8B-B14F-4D97-AF65-F5344CB8AC3E}">
        <p14:creationId xmlns:p14="http://schemas.microsoft.com/office/powerpoint/2010/main" val="807569388"/>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b="1" dirty="0" smtClean="0">
                <a:solidFill>
                  <a:schemeClr val="tx1"/>
                </a:solidFill>
              </a:rPr>
              <a:t>Thank you</a:t>
            </a:r>
            <a:endParaRPr lang="en-US" b="1" dirty="0">
              <a:solidFill>
                <a:schemeClr val="tx1"/>
              </a:solidFill>
            </a:endParaRPr>
          </a:p>
        </p:txBody>
      </p:sp>
      <p:sp>
        <p:nvSpPr>
          <p:cNvPr id="5" name="Content Placeholder 4"/>
          <p:cNvSpPr>
            <a:spLocks noGrp="1"/>
          </p:cNvSpPr>
          <p:nvPr>
            <p:ph sz="quarter" idx="1"/>
          </p:nvPr>
        </p:nvSpPr>
        <p:spPr>
          <a:ln>
            <a:solidFill>
              <a:schemeClr val="tx1"/>
            </a:solidFill>
          </a:ln>
        </p:spPr>
        <p:txBody>
          <a:bodyPr>
            <a:normAutofit/>
          </a:bodyPr>
          <a:lstStyle/>
          <a:p>
            <a:r>
              <a:rPr lang="en-US" sz="3200" b="1" dirty="0" smtClean="0"/>
              <a:t>Questions?</a:t>
            </a:r>
            <a:endParaRPr lang="en-US" sz="3200" b="1" dirty="0"/>
          </a:p>
        </p:txBody>
      </p:sp>
      <p:sp>
        <p:nvSpPr>
          <p:cNvPr id="3" name="Slide Number Placeholder 2"/>
          <p:cNvSpPr>
            <a:spLocks noGrp="1"/>
          </p:cNvSpPr>
          <p:nvPr>
            <p:ph type="sldNum" sz="quarter" idx="12"/>
          </p:nvPr>
        </p:nvSpPr>
        <p:spPr/>
        <p:txBody>
          <a:bodyPr/>
          <a:lstStyle/>
          <a:p>
            <a:fld id="{BA9AA158-A0DA-4041-85A0-CDEA64BB9ABE}" type="slidenum">
              <a:rPr lang="en-US" smtClean="0"/>
              <a:pPr/>
              <a:t>31</a:t>
            </a:fld>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a:ln>
            <a:solidFill>
              <a:schemeClr val="tx1"/>
            </a:solidFill>
          </a:ln>
        </p:spPr>
        <p:txBody>
          <a:bodyPr/>
          <a:lstStyle/>
          <a:p>
            <a:r>
              <a:rPr lang="en-US" b="1" dirty="0" smtClean="0">
                <a:solidFill>
                  <a:schemeClr val="tx1"/>
                </a:solidFill>
              </a:rPr>
              <a:t>The Study</a:t>
            </a:r>
            <a:endParaRPr lang="en-US" b="1" dirty="0">
              <a:solidFill>
                <a:schemeClr val="tx1"/>
              </a:solidFill>
            </a:endParaRPr>
          </a:p>
        </p:txBody>
      </p:sp>
      <p:sp>
        <p:nvSpPr>
          <p:cNvPr id="3" name="Content Placeholder 2"/>
          <p:cNvSpPr>
            <a:spLocks noGrp="1"/>
          </p:cNvSpPr>
          <p:nvPr>
            <p:ph sz="quarter" idx="1"/>
          </p:nvPr>
        </p:nvSpPr>
        <p:spPr>
          <a:ln>
            <a:solidFill>
              <a:schemeClr val="tx1"/>
            </a:solidFill>
          </a:ln>
        </p:spPr>
        <p:txBody>
          <a:bodyPr>
            <a:normAutofit/>
          </a:bodyPr>
          <a:lstStyle/>
          <a:p>
            <a:r>
              <a:rPr lang="en-US" sz="3200" dirty="0" smtClean="0"/>
              <a:t>This case study </a:t>
            </a:r>
            <a:r>
              <a:rPr lang="en-US" sz="3200" dirty="0" smtClean="0"/>
              <a:t>is analyzing </a:t>
            </a:r>
            <a:r>
              <a:rPr lang="en-US" sz="3200" dirty="0" smtClean="0"/>
              <a:t>the benefits and drawbacks of a multi-site, </a:t>
            </a:r>
            <a:r>
              <a:rPr lang="en-US" sz="3200" i="1" u="sng" dirty="0" smtClean="0"/>
              <a:t>blended</a:t>
            </a:r>
            <a:r>
              <a:rPr lang="en-US" sz="3200" dirty="0" smtClean="0"/>
              <a:t> delivery system for post-graduate education in the UAE.  </a:t>
            </a:r>
          </a:p>
          <a:p>
            <a:endParaRPr lang="en-US" sz="3200" dirty="0"/>
          </a:p>
          <a:p>
            <a:r>
              <a:rPr lang="en-US" sz="3200" i="1" dirty="0" smtClean="0"/>
              <a:t>Blended</a:t>
            </a:r>
            <a:r>
              <a:rPr lang="en-US" sz="3200" dirty="0" smtClean="0"/>
              <a:t> -- A </a:t>
            </a:r>
            <a:r>
              <a:rPr lang="en-US" sz="3200" dirty="0"/>
              <a:t>kinetic mix of old school and new school</a:t>
            </a:r>
          </a:p>
          <a:p>
            <a:endParaRPr lang="en-US" sz="3200" dirty="0" smtClean="0"/>
          </a:p>
          <a:p>
            <a:endParaRPr lang="en-US" sz="3200" dirty="0"/>
          </a:p>
          <a:p>
            <a:endParaRPr lang="en-US" sz="3200" dirty="0" smtClean="0"/>
          </a:p>
          <a:p>
            <a:endParaRPr lang="en-US"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4</a:t>
            </a:fld>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b="1" dirty="0" smtClean="0">
                <a:solidFill>
                  <a:schemeClr val="tx1"/>
                </a:solidFill>
              </a:rPr>
              <a:t>From Two Locations to Four Locations</a:t>
            </a:r>
            <a:endParaRPr lang="en-US" b="1" dirty="0">
              <a:solidFill>
                <a:schemeClr val="tx1"/>
              </a:solidFill>
            </a:endParaRPr>
          </a:p>
        </p:txBody>
      </p:sp>
      <p:sp>
        <p:nvSpPr>
          <p:cNvPr id="3" name="Content Placeholder 2"/>
          <p:cNvSpPr>
            <a:spLocks noGrp="1"/>
          </p:cNvSpPr>
          <p:nvPr>
            <p:ph sz="quarter" idx="1"/>
          </p:nvPr>
        </p:nvSpPr>
        <p:spPr>
          <a:ln>
            <a:solidFill>
              <a:schemeClr val="tx1"/>
            </a:solidFill>
          </a:ln>
        </p:spPr>
        <p:txBody>
          <a:bodyPr>
            <a:normAutofit lnSpcReduction="10000"/>
          </a:bodyPr>
          <a:lstStyle/>
          <a:p>
            <a:r>
              <a:rPr lang="en-US" sz="3200" dirty="0"/>
              <a:t>Our initial study dealt with students experiencing the hybrid delivery system between two locations</a:t>
            </a:r>
          </a:p>
          <a:p>
            <a:endParaRPr lang="en-US" sz="3200" dirty="0" smtClean="0"/>
          </a:p>
          <a:p>
            <a:r>
              <a:rPr lang="en-US" sz="3200" dirty="0" smtClean="0"/>
              <a:t>In October, 2011, the courses were offered at four locations simultaneously.   We had our findings for the a dual location delivery, and we wanted to compare them with the current four-location format.</a:t>
            </a:r>
            <a:endParaRPr lang="en-US" sz="3200"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5</a:t>
            </a:fld>
            <a:endParaRPr lang="en-US" dirty="0"/>
          </a:p>
        </p:txBody>
      </p:sp>
    </p:spTree>
    <p:extLst>
      <p:ext uri="{BB962C8B-B14F-4D97-AF65-F5344CB8AC3E}">
        <p14:creationId xmlns:p14="http://schemas.microsoft.com/office/powerpoint/2010/main" val="242235714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a:ln>
            <a:solidFill>
              <a:schemeClr val="tx1"/>
            </a:solidFill>
          </a:ln>
        </p:spPr>
        <p:txBody>
          <a:bodyPr/>
          <a:lstStyle/>
          <a:p>
            <a:r>
              <a:rPr lang="en-US" b="1" dirty="0" smtClean="0">
                <a:solidFill>
                  <a:schemeClr val="tx1"/>
                </a:solidFill>
              </a:rPr>
              <a:t>Why?</a:t>
            </a:r>
            <a:endParaRPr lang="en-US" b="1" dirty="0">
              <a:solidFill>
                <a:schemeClr val="tx1"/>
              </a:solidFill>
            </a:endParaRPr>
          </a:p>
        </p:txBody>
      </p:sp>
      <p:sp>
        <p:nvSpPr>
          <p:cNvPr id="3" name="Content Placeholder 2"/>
          <p:cNvSpPr>
            <a:spLocks noGrp="1"/>
          </p:cNvSpPr>
          <p:nvPr>
            <p:ph sz="quarter" idx="1"/>
          </p:nvPr>
        </p:nvSpPr>
        <p:spPr/>
        <p:txBody>
          <a:bodyPr>
            <a:normAutofit lnSpcReduction="10000"/>
          </a:bodyPr>
          <a:lstStyle/>
          <a:p>
            <a:r>
              <a:rPr lang="en-US" sz="3200" dirty="0" smtClean="0">
                <a:latin typeface="+mj-lt"/>
                <a:ea typeface="Calibri"/>
                <a:cs typeface="Times New Roman"/>
              </a:rPr>
              <a:t>The </a:t>
            </a:r>
            <a:r>
              <a:rPr lang="en-US" sz="3200" dirty="0">
                <a:latin typeface="+mj-lt"/>
                <a:ea typeface="Calibri"/>
                <a:cs typeface="Times New Roman"/>
              </a:rPr>
              <a:t>primary impetus for this was the issue of access -- insuring that qualified members of the community had </a:t>
            </a:r>
            <a:r>
              <a:rPr lang="en-US" sz="3200" u="sng" dirty="0">
                <a:latin typeface="+mj-lt"/>
                <a:ea typeface="Calibri"/>
                <a:cs typeface="Times New Roman"/>
              </a:rPr>
              <a:t>access</a:t>
            </a:r>
            <a:r>
              <a:rPr lang="en-US" sz="3200" dirty="0">
                <a:latin typeface="+mj-lt"/>
                <a:ea typeface="Calibri"/>
                <a:cs typeface="Times New Roman"/>
              </a:rPr>
              <a:t> to higher education.  </a:t>
            </a:r>
            <a:endParaRPr lang="en-US" sz="3200" dirty="0" smtClean="0">
              <a:latin typeface="+mj-lt"/>
              <a:ea typeface="Calibri"/>
              <a:cs typeface="Times New Roman"/>
            </a:endParaRPr>
          </a:p>
          <a:p>
            <a:r>
              <a:rPr lang="en-US" sz="3200" dirty="0" smtClean="0">
                <a:latin typeface="+mj-lt"/>
                <a:ea typeface="Calibri"/>
                <a:cs typeface="Times New Roman"/>
              </a:rPr>
              <a:t>Many </a:t>
            </a:r>
            <a:r>
              <a:rPr lang="en-US" sz="3200" dirty="0">
                <a:latin typeface="+mj-lt"/>
                <a:ea typeface="Calibri"/>
                <a:cs typeface="Times New Roman"/>
              </a:rPr>
              <a:t>factors played into this, one of the main being that most of our graduate students in education are Emirati women and from social environments that preclude them traveling distances to attend courses.  </a:t>
            </a:r>
            <a:endParaRPr lang="en-US" sz="3200" dirty="0">
              <a:latin typeface="+mj-lt"/>
            </a:endParaRPr>
          </a:p>
        </p:txBody>
      </p:sp>
      <p:sp>
        <p:nvSpPr>
          <p:cNvPr id="4" name="Slide Number Placeholder 3"/>
          <p:cNvSpPr>
            <a:spLocks noGrp="1"/>
          </p:cNvSpPr>
          <p:nvPr>
            <p:ph type="sldNum" sz="quarter" idx="12"/>
          </p:nvPr>
        </p:nvSpPr>
        <p:spPr/>
        <p:txBody>
          <a:bodyPr/>
          <a:lstStyle/>
          <a:p>
            <a:fld id="{BA9AA158-A0DA-4041-85A0-CDEA64BB9ABE}" type="slidenum">
              <a:rPr lang="en-US" smtClean="0"/>
              <a:pPr/>
              <a:t>6</a:t>
            </a:fld>
            <a:endParaRPr lang="en-US" dirty="0"/>
          </a:p>
        </p:txBody>
      </p:sp>
    </p:spTree>
    <p:extLst>
      <p:ext uri="{BB962C8B-B14F-4D97-AF65-F5344CB8AC3E}">
        <p14:creationId xmlns:p14="http://schemas.microsoft.com/office/powerpoint/2010/main" val="1476580228"/>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a:ln>
            <a:solidFill>
              <a:schemeClr val="tx1"/>
            </a:solidFill>
          </a:ln>
        </p:spPr>
        <p:txBody>
          <a:bodyPr/>
          <a:lstStyle/>
          <a:p>
            <a:r>
              <a:rPr lang="en-US" b="1" dirty="0" smtClean="0">
                <a:solidFill>
                  <a:schemeClr val="tx1"/>
                </a:solidFill>
              </a:rPr>
              <a:t>How the system worked</a:t>
            </a:r>
            <a:endParaRPr lang="en-US" b="1" dirty="0">
              <a:solidFill>
                <a:schemeClr val="tx1"/>
              </a:solidFill>
            </a:endParaRPr>
          </a:p>
        </p:txBody>
      </p:sp>
      <p:sp>
        <p:nvSpPr>
          <p:cNvPr id="3" name="Content Placeholder 2"/>
          <p:cNvSpPr>
            <a:spLocks noGrp="1"/>
          </p:cNvSpPr>
          <p:nvPr>
            <p:ph sz="quarter" idx="1"/>
          </p:nvPr>
        </p:nvSpPr>
        <p:spPr>
          <a:ln>
            <a:solidFill>
              <a:schemeClr val="tx1"/>
            </a:solidFill>
          </a:ln>
        </p:spPr>
        <p:txBody>
          <a:bodyPr>
            <a:normAutofit/>
          </a:bodyPr>
          <a:lstStyle/>
          <a:p>
            <a:r>
              <a:rPr lang="en-US" sz="3200" dirty="0" smtClean="0"/>
              <a:t>The classes were linked electronically via videoconferencing technology.  </a:t>
            </a:r>
          </a:p>
          <a:p>
            <a:pPr>
              <a:buNone/>
            </a:pPr>
            <a:endParaRPr lang="en-US" sz="3200" dirty="0" smtClean="0"/>
          </a:p>
          <a:p>
            <a:r>
              <a:rPr lang="en-US" sz="3200" dirty="0" smtClean="0"/>
              <a:t>The instructor was physically present at each site on a rotating basis, and was supported by location designated tutors.  </a:t>
            </a:r>
          </a:p>
          <a:p>
            <a:endParaRPr lang="en-US"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7</a:t>
            </a:fld>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b="1" dirty="0" smtClean="0">
                <a:solidFill>
                  <a:schemeClr val="tx1"/>
                </a:solidFill>
              </a:rPr>
              <a:t>Research Questions</a:t>
            </a:r>
            <a:endParaRPr lang="en-US" b="1" dirty="0">
              <a:solidFill>
                <a:schemeClr val="tx1"/>
              </a:solidFill>
            </a:endParaRPr>
          </a:p>
        </p:txBody>
      </p:sp>
      <p:sp>
        <p:nvSpPr>
          <p:cNvPr id="3" name="Content Placeholder 2"/>
          <p:cNvSpPr>
            <a:spLocks noGrp="1"/>
          </p:cNvSpPr>
          <p:nvPr>
            <p:ph sz="quarter" idx="1"/>
          </p:nvPr>
        </p:nvSpPr>
        <p:spPr>
          <a:ln>
            <a:solidFill>
              <a:schemeClr val="tx1"/>
            </a:solidFill>
          </a:ln>
        </p:spPr>
        <p:txBody>
          <a:bodyPr>
            <a:normAutofit/>
          </a:bodyPr>
          <a:lstStyle/>
          <a:p>
            <a:r>
              <a:rPr lang="en-US" sz="3200" b="1" dirty="0" smtClean="0"/>
              <a:t>Do students perceive the blended delivery system as </a:t>
            </a:r>
            <a:r>
              <a:rPr lang="en-US" sz="3200" b="1" i="1" u="sng" dirty="0" smtClean="0"/>
              <a:t>beneficial</a:t>
            </a:r>
            <a:r>
              <a:rPr lang="en-US" sz="3200" b="1" dirty="0" smtClean="0"/>
              <a:t> to their learning objectives?</a:t>
            </a:r>
          </a:p>
          <a:p>
            <a:endParaRPr lang="en-US" sz="3200" dirty="0" smtClean="0"/>
          </a:p>
          <a:p>
            <a:r>
              <a:rPr lang="en-US" sz="3200" b="1" dirty="0" smtClean="0"/>
              <a:t>What are the perceived </a:t>
            </a:r>
            <a:r>
              <a:rPr lang="en-US" sz="3200" b="1" i="1" u="sng" dirty="0" smtClean="0"/>
              <a:t>benefits</a:t>
            </a:r>
            <a:r>
              <a:rPr lang="en-US" sz="3200" b="1" dirty="0" smtClean="0"/>
              <a:t>  and </a:t>
            </a:r>
            <a:r>
              <a:rPr lang="en-US" sz="3200" b="1" i="1" u="sng" dirty="0" smtClean="0"/>
              <a:t>drawbacks</a:t>
            </a:r>
            <a:r>
              <a:rPr lang="en-US" sz="3200" b="1" dirty="0" smtClean="0"/>
              <a:t> of the blended delivery system in the eyes of the students?</a:t>
            </a:r>
            <a:endParaRPr lang="en-US" sz="3200" dirty="0" smtClean="0"/>
          </a:p>
          <a:p>
            <a:pPr>
              <a:buNone/>
            </a:pPr>
            <a:r>
              <a:rPr lang="en-US" b="1" dirty="0" smtClean="0"/>
              <a:t> </a:t>
            </a:r>
            <a:endParaRPr lang="en-US" dirty="0" smtClean="0"/>
          </a:p>
          <a:p>
            <a:pPr>
              <a:buNone/>
            </a:pPr>
            <a:endParaRPr lang="en-US" dirty="0" smtClean="0"/>
          </a:p>
          <a:p>
            <a:endParaRPr lang="en-US"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8</a:t>
            </a:fld>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762000"/>
          </a:xfrm>
          <a:solidFill>
            <a:srgbClr val="FFFF00"/>
          </a:solidFill>
          <a:ln>
            <a:solidFill>
              <a:schemeClr val="tx1"/>
            </a:solidFill>
          </a:ln>
        </p:spPr>
        <p:txBody>
          <a:bodyPr/>
          <a:lstStyle/>
          <a:p>
            <a:r>
              <a:rPr lang="en-US" b="1" dirty="0" smtClean="0">
                <a:solidFill>
                  <a:schemeClr val="tx1"/>
                </a:solidFill>
              </a:rPr>
              <a:t>The Class Participants</a:t>
            </a:r>
            <a:endParaRPr lang="en-US" b="1" dirty="0">
              <a:solidFill>
                <a:schemeClr val="tx1"/>
              </a:solidFill>
            </a:endParaRPr>
          </a:p>
        </p:txBody>
      </p:sp>
      <p:sp>
        <p:nvSpPr>
          <p:cNvPr id="3" name="Content Placeholder 2"/>
          <p:cNvSpPr>
            <a:spLocks noGrp="1"/>
          </p:cNvSpPr>
          <p:nvPr>
            <p:ph sz="quarter" idx="1"/>
          </p:nvPr>
        </p:nvSpPr>
        <p:spPr>
          <a:xfrm>
            <a:off x="301752" y="1600200"/>
            <a:ext cx="8503920" cy="4648200"/>
          </a:xfrm>
          <a:ln>
            <a:solidFill>
              <a:schemeClr val="tx1"/>
            </a:solidFill>
          </a:ln>
        </p:spPr>
        <p:txBody>
          <a:bodyPr>
            <a:normAutofit/>
          </a:bodyPr>
          <a:lstStyle/>
          <a:p>
            <a:r>
              <a:rPr lang="en-US" sz="3200" dirty="0" smtClean="0"/>
              <a:t>Over the course of the study we have had approximately 60 students experience the hybrid delivery system in five courses.  </a:t>
            </a:r>
          </a:p>
          <a:p>
            <a:endParaRPr lang="en-US" sz="3200" dirty="0" smtClean="0"/>
          </a:p>
          <a:p>
            <a:r>
              <a:rPr lang="en-US" sz="3200" dirty="0" smtClean="0"/>
              <a:t>Most were educators at the primary or secondary levels with a few working either for government ministries or local universities.  </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BA9AA158-A0DA-4041-85A0-CDEA64BB9ABE}" type="slidenum">
              <a:rPr lang="en-US" smtClean="0"/>
              <a:pPr/>
              <a:t>9</a:t>
            </a:fld>
            <a:endParaRPr lang="en-US" dirty="0"/>
          </a:p>
        </p:txBody>
      </p:sp>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873</TotalTime>
  <Words>1045</Words>
  <Application>Microsoft Office PowerPoint</Application>
  <PresentationFormat>On-screen Show (4:3)</PresentationFormat>
  <Paragraphs>134</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Civic</vt:lpstr>
      <vt:lpstr>Teacher Education and Video Conferencing</vt:lpstr>
      <vt:lpstr>Agenda</vt:lpstr>
      <vt:lpstr>History</vt:lpstr>
      <vt:lpstr>The Study</vt:lpstr>
      <vt:lpstr>From Two Locations to Four Locations</vt:lpstr>
      <vt:lpstr>Why?</vt:lpstr>
      <vt:lpstr>How the system worked</vt:lpstr>
      <vt:lpstr>Research Questions</vt:lpstr>
      <vt:lpstr>The Class Participants</vt:lpstr>
      <vt:lpstr>Data Collection</vt:lpstr>
      <vt:lpstr>Research Findings:  The Video Conference</vt:lpstr>
      <vt:lpstr>How would you describe the Experience?</vt:lpstr>
      <vt:lpstr>Continuing …</vt:lpstr>
      <vt:lpstr>And . . .</vt:lpstr>
      <vt:lpstr>Findings:  Face-to-Face Communication</vt:lpstr>
      <vt:lpstr>Findings:  Face-to-Face Communication</vt:lpstr>
      <vt:lpstr>As one student explained …</vt:lpstr>
      <vt:lpstr>Research Findings:  Multi-site Delivery</vt:lpstr>
      <vt:lpstr>In fact …</vt:lpstr>
      <vt:lpstr>Instructor at the site/Not at the site</vt:lpstr>
      <vt:lpstr>However …</vt:lpstr>
      <vt:lpstr>Findings:  The Tutors</vt:lpstr>
      <vt:lpstr>Research Findings:  The Technology</vt:lpstr>
      <vt:lpstr>Research Questions: Repeat</vt:lpstr>
      <vt:lpstr>Research Questions</vt:lpstr>
      <vt:lpstr>Research Questions</vt:lpstr>
      <vt:lpstr>Research Questions</vt:lpstr>
      <vt:lpstr>This study in print …</vt:lpstr>
      <vt:lpstr>The journey is not over</vt:lpstr>
      <vt:lpstr>Another Research Question</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pdougherty</dc:creator>
  <cp:lastModifiedBy>Dr. Patrick Dougherty</cp:lastModifiedBy>
  <cp:revision>37</cp:revision>
  <dcterms:created xsi:type="dcterms:W3CDTF">2010-12-04T06:10:14Z</dcterms:created>
  <dcterms:modified xsi:type="dcterms:W3CDTF">2012-04-15T06:58:33Z</dcterms:modified>
</cp:coreProperties>
</file>